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Lst>
  <p:sldIdLst>
    <p:sldId id="277" r:id="rId2"/>
    <p:sldId id="261" r:id="rId3"/>
    <p:sldId id="271" r:id="rId4"/>
    <p:sldId id="269" r:id="rId5"/>
    <p:sldId id="273" r:id="rId6"/>
    <p:sldId id="262" r:id="rId7"/>
    <p:sldId id="263" r:id="rId8"/>
    <p:sldId id="275" r:id="rId9"/>
    <p:sldId id="276"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78"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8FA122-67FF-4200-9647-9D54BB482294}"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A1695-386E-4797-9AB8-2FE0072FA05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6104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FA122-67FF-4200-9647-9D54BB482294}"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A1695-386E-4797-9AB8-2FE0072FA05F}" type="slidenum">
              <a:rPr lang="en-US" smtClean="0"/>
              <a:pPr/>
              <a:t>‹#›</a:t>
            </a:fld>
            <a:endParaRPr lang="en-US"/>
          </a:p>
        </p:txBody>
      </p:sp>
    </p:spTree>
    <p:extLst>
      <p:ext uri="{BB962C8B-B14F-4D97-AF65-F5344CB8AC3E}">
        <p14:creationId xmlns:p14="http://schemas.microsoft.com/office/powerpoint/2010/main" xmlns="" val="189957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FA122-67FF-4200-9647-9D54BB482294}"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A1695-386E-4797-9AB8-2FE0072FA05F}" type="slidenum">
              <a:rPr lang="en-US" smtClean="0"/>
              <a:pPr/>
              <a:t>‹#›</a:t>
            </a:fld>
            <a:endParaRPr lang="en-US"/>
          </a:p>
        </p:txBody>
      </p:sp>
    </p:spTree>
    <p:extLst>
      <p:ext uri="{BB962C8B-B14F-4D97-AF65-F5344CB8AC3E}">
        <p14:creationId xmlns:p14="http://schemas.microsoft.com/office/powerpoint/2010/main" xmlns="" val="8593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FA122-67FF-4200-9647-9D54BB482294}"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A1695-386E-4797-9AB8-2FE0072FA05F}" type="slidenum">
              <a:rPr lang="en-US" smtClean="0"/>
              <a:pPr/>
              <a:t>‹#›</a:t>
            </a:fld>
            <a:endParaRPr lang="en-US"/>
          </a:p>
        </p:txBody>
      </p:sp>
    </p:spTree>
    <p:extLst>
      <p:ext uri="{BB962C8B-B14F-4D97-AF65-F5344CB8AC3E}">
        <p14:creationId xmlns:p14="http://schemas.microsoft.com/office/powerpoint/2010/main" xmlns="" val="100226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8FA122-67FF-4200-9647-9D54BB482294}"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A1695-386E-4797-9AB8-2FE0072FA05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6159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8FA122-67FF-4200-9647-9D54BB482294}"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A1695-386E-4797-9AB8-2FE0072FA05F}" type="slidenum">
              <a:rPr lang="en-US" smtClean="0"/>
              <a:pPr/>
              <a:t>‹#›</a:t>
            </a:fld>
            <a:endParaRPr lang="en-US"/>
          </a:p>
        </p:txBody>
      </p:sp>
    </p:spTree>
    <p:extLst>
      <p:ext uri="{BB962C8B-B14F-4D97-AF65-F5344CB8AC3E}">
        <p14:creationId xmlns:p14="http://schemas.microsoft.com/office/powerpoint/2010/main" xmlns="" val="154344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8FA122-67FF-4200-9647-9D54BB482294}" type="datetimeFigureOut">
              <a:rPr lang="en-US" smtClean="0"/>
              <a:pPr/>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A1695-386E-4797-9AB8-2FE0072FA05F}" type="slidenum">
              <a:rPr lang="en-US" smtClean="0"/>
              <a:pPr/>
              <a:t>‹#›</a:t>
            </a:fld>
            <a:endParaRPr lang="en-US"/>
          </a:p>
        </p:txBody>
      </p:sp>
    </p:spTree>
    <p:extLst>
      <p:ext uri="{BB962C8B-B14F-4D97-AF65-F5344CB8AC3E}">
        <p14:creationId xmlns:p14="http://schemas.microsoft.com/office/powerpoint/2010/main" xmlns="" val="13990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8FA122-67FF-4200-9647-9D54BB482294}" type="datetimeFigureOut">
              <a:rPr lang="en-US" smtClean="0"/>
              <a:pPr/>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A1695-386E-4797-9AB8-2FE0072FA05F}" type="slidenum">
              <a:rPr lang="en-US" smtClean="0"/>
              <a:pPr/>
              <a:t>‹#›</a:t>
            </a:fld>
            <a:endParaRPr lang="en-US"/>
          </a:p>
        </p:txBody>
      </p:sp>
    </p:spTree>
    <p:extLst>
      <p:ext uri="{BB962C8B-B14F-4D97-AF65-F5344CB8AC3E}">
        <p14:creationId xmlns:p14="http://schemas.microsoft.com/office/powerpoint/2010/main" xmlns="" val="1024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18FA122-67FF-4200-9647-9D54BB482294}" type="datetimeFigureOut">
              <a:rPr lang="en-US" smtClean="0"/>
              <a:pPr/>
              <a:t>11/24/2020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A1A1695-386E-4797-9AB8-2FE0072FA05F}" type="slidenum">
              <a:rPr lang="en-US" smtClean="0"/>
              <a:pPr/>
              <a:t>‹#›</a:t>
            </a:fld>
            <a:endParaRPr lang="en-US"/>
          </a:p>
        </p:txBody>
      </p:sp>
    </p:spTree>
    <p:extLst>
      <p:ext uri="{BB962C8B-B14F-4D97-AF65-F5344CB8AC3E}">
        <p14:creationId xmlns:p14="http://schemas.microsoft.com/office/powerpoint/2010/main" xmlns="" val="243425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18FA122-67FF-4200-9647-9D54BB482294}" type="datetimeFigureOut">
              <a:rPr lang="en-US" smtClean="0"/>
              <a:pPr/>
              <a:t>11/24/2020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A1A1695-386E-4797-9AB8-2FE0072FA05F}" type="slidenum">
              <a:rPr lang="en-US" smtClean="0"/>
              <a:pPr/>
              <a:t>‹#›</a:t>
            </a:fld>
            <a:endParaRPr lang="en-US"/>
          </a:p>
        </p:txBody>
      </p:sp>
    </p:spTree>
    <p:extLst>
      <p:ext uri="{BB962C8B-B14F-4D97-AF65-F5344CB8AC3E}">
        <p14:creationId xmlns:p14="http://schemas.microsoft.com/office/powerpoint/2010/main" xmlns="" val="2632617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8FA122-67FF-4200-9647-9D54BB482294}"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A1695-386E-4797-9AB8-2FE0072FA05F}" type="slidenum">
              <a:rPr lang="en-US" smtClean="0"/>
              <a:pPr/>
              <a:t>‹#›</a:t>
            </a:fld>
            <a:endParaRPr lang="en-US"/>
          </a:p>
        </p:txBody>
      </p:sp>
    </p:spTree>
    <p:extLst>
      <p:ext uri="{BB962C8B-B14F-4D97-AF65-F5344CB8AC3E}">
        <p14:creationId xmlns:p14="http://schemas.microsoft.com/office/powerpoint/2010/main" xmlns="" val="278410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18FA122-67FF-4200-9647-9D54BB482294}" type="datetimeFigureOut">
              <a:rPr lang="en-US" smtClean="0"/>
              <a:pPr/>
              <a:t>11/24/2020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A1A1695-386E-4797-9AB8-2FE0072FA05F}"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8473040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838" y="286603"/>
            <a:ext cx="10537842" cy="5512835"/>
          </a:xfrm>
        </p:spPr>
        <p:txBody>
          <a:bodyPr>
            <a:normAutofit fontScale="90000"/>
          </a:bodyPr>
          <a:lstStyle/>
          <a:p>
            <a:pPr algn="ctr"/>
            <a:r>
              <a:rPr lang="ru-RU" b="1" dirty="0" smtClean="0">
                <a:effectLst>
                  <a:outerShdw blurRad="38100" dist="38100" dir="2700000" algn="tl">
                    <a:srgbClr val="000000">
                      <a:alpha val="43137"/>
                    </a:srgbClr>
                  </a:outerShdw>
                </a:effectLst>
              </a:rPr>
              <a:t>"</a:t>
            </a:r>
            <a:r>
              <a:rPr lang="ru-RU" b="1" dirty="0" smtClean="0">
                <a:effectLst>
                  <a:outerShdw blurRad="38100" dist="38100" dir="2700000" algn="tl">
                    <a:srgbClr val="000000">
                      <a:alpha val="43137"/>
                    </a:srgbClr>
                  </a:outerShdw>
                </a:effectLst>
              </a:rPr>
              <a:t>Образ Старой Риги в детской приключенческой литературе Латвии второй половины ХХ века".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ru-RU" b="1" dirty="0" err="1" smtClean="0">
                <a:effectLst>
                  <a:outerShdw blurRad="38100" dist="38100" dir="2700000" algn="tl">
                    <a:srgbClr val="000000">
                      <a:alpha val="43137"/>
                    </a:srgbClr>
                  </a:outerShdw>
                </a:effectLst>
              </a:rPr>
              <a:t>Rīgas</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Pārdaugavas</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pamatskola</a:t>
            </a:r>
            <a:r>
              <a:rPr lang="ru-RU" b="1" dirty="0" smtClean="0">
                <a:effectLst>
                  <a:outerShdw blurRad="38100" dist="38100" dir="2700000" algn="tl">
                    <a:srgbClr val="000000">
                      <a:alpha val="43137"/>
                    </a:srgbClr>
                  </a:outerShdw>
                </a:effectLst>
              </a:rPr>
              <a:t/>
            </a:r>
            <a:br>
              <a:rPr lang="ru-RU"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Руководитель</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Валеева</a:t>
            </a:r>
            <a:r>
              <a:rPr lang="ru-RU" b="1" dirty="0" smtClean="0">
                <a:effectLst>
                  <a:outerShdw blurRad="38100" dist="38100" dir="2700000" algn="tl">
                    <a:srgbClr val="000000">
                      <a:alpha val="43137"/>
                    </a:srgbClr>
                  </a:outerShdw>
                </a:effectLst>
              </a:rPr>
              <a:t> Е.Н.</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Докладчики: Алиса Степанова</a:t>
            </a:r>
            <a:br>
              <a:rPr lang="ru-RU"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301547" cy="3609988"/>
          </a:xfrm>
        </p:spPr>
        <p:txBody>
          <a:bodyPr>
            <a:normAutofit/>
          </a:bodyPr>
          <a:lstStyle/>
          <a:p>
            <a:pPr algn="ctr"/>
            <a:r>
              <a:rPr lang="ru-RU" b="1" i="1" dirty="0">
                <a:solidFill>
                  <a:srgbClr val="0070C0"/>
                </a:solidFill>
              </a:rPr>
              <a:t>СПАСИБО ЗА ВНИМАНИЕ!</a:t>
            </a:r>
            <a:endParaRPr lang="lv-LV" b="1" i="1" dirty="0">
              <a:solidFill>
                <a:srgbClr val="0070C0"/>
              </a:solidFill>
            </a:endParaRPr>
          </a:p>
        </p:txBody>
      </p:sp>
    </p:spTree>
    <p:extLst>
      <p:ext uri="{BB962C8B-B14F-4D97-AF65-F5344CB8AC3E}">
        <p14:creationId xmlns:p14="http://schemas.microsoft.com/office/powerpoint/2010/main" xmlns="" val="390026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63639"/>
            <a:ext cx="10058400" cy="5656606"/>
          </a:xfrm>
        </p:spPr>
        <p:txBody>
          <a:bodyPr>
            <a:normAutofit/>
          </a:bodyPr>
          <a:lstStyle/>
          <a:p>
            <a:pPr algn="ctr"/>
            <a:r>
              <a:rPr lang="ru-RU" b="1" i="1" dirty="0">
                <a:solidFill>
                  <a:srgbClr val="0070C0"/>
                </a:solidFill>
              </a:rPr>
              <a:t/>
            </a:r>
            <a:br>
              <a:rPr lang="ru-RU" b="1" i="1" dirty="0">
                <a:solidFill>
                  <a:srgbClr val="0070C0"/>
                </a:solidFill>
              </a:rPr>
            </a:br>
            <a:r>
              <a:rPr lang="ru-RU" b="1" i="1" dirty="0">
                <a:solidFill>
                  <a:srgbClr val="0070C0"/>
                </a:solidFill>
              </a:rPr>
              <a:t/>
            </a:r>
            <a:br>
              <a:rPr lang="ru-RU" b="1" i="1" dirty="0">
                <a:solidFill>
                  <a:srgbClr val="0070C0"/>
                </a:solidFill>
              </a:rPr>
            </a:br>
            <a:r>
              <a:rPr lang="ru-RU" sz="5400" b="1" i="1" dirty="0">
                <a:solidFill>
                  <a:srgbClr val="002060"/>
                </a:solidFill>
              </a:rPr>
              <a:t>«Образ Старой Риги </a:t>
            </a:r>
            <a:br>
              <a:rPr lang="ru-RU" sz="5400" b="1" i="1" dirty="0">
                <a:solidFill>
                  <a:srgbClr val="002060"/>
                </a:solidFill>
              </a:rPr>
            </a:br>
            <a:r>
              <a:rPr lang="ru-RU" sz="5400" b="1" i="1" dirty="0">
                <a:solidFill>
                  <a:srgbClr val="002060"/>
                </a:solidFill>
              </a:rPr>
              <a:t>в детской приключенческой литературе Латвии </a:t>
            </a:r>
            <a:br>
              <a:rPr lang="ru-RU" sz="5400" b="1" i="1" dirty="0">
                <a:solidFill>
                  <a:srgbClr val="002060"/>
                </a:solidFill>
              </a:rPr>
            </a:br>
            <a:r>
              <a:rPr lang="ru-RU" sz="5400" b="1" i="1" dirty="0">
                <a:solidFill>
                  <a:srgbClr val="002060"/>
                </a:solidFill>
              </a:rPr>
              <a:t>второй половины ХХ века»</a:t>
            </a:r>
            <a:r>
              <a:rPr lang="lv-LV" sz="5400" b="1" i="1" dirty="0">
                <a:solidFill>
                  <a:srgbClr val="002060"/>
                </a:solidFill>
                <a:latin typeface="+mn-lt"/>
              </a:rPr>
              <a:t/>
            </a:r>
            <a:br>
              <a:rPr lang="lv-LV" sz="5400" b="1" i="1" dirty="0">
                <a:solidFill>
                  <a:srgbClr val="002060"/>
                </a:solidFill>
                <a:latin typeface="+mn-lt"/>
              </a:rPr>
            </a:br>
            <a:r>
              <a:rPr lang="lv-LV" b="1" i="1" dirty="0">
                <a:solidFill>
                  <a:srgbClr val="002060"/>
                </a:solidFill>
              </a:rPr>
              <a:t/>
            </a:r>
            <a:br>
              <a:rPr lang="lv-LV" b="1" i="1" dirty="0">
                <a:solidFill>
                  <a:srgbClr val="002060"/>
                </a:solidFill>
              </a:rPr>
            </a:br>
            <a:r>
              <a:rPr lang="ru-RU" sz="2700" b="1" i="1" dirty="0">
                <a:solidFill>
                  <a:srgbClr val="0070C0"/>
                </a:solidFill>
              </a:rPr>
              <a:t>                                                                                                                      </a:t>
            </a:r>
            <a:endParaRPr lang="en-US" sz="2700" b="1" i="1" dirty="0">
              <a:solidFill>
                <a:srgbClr val="0070C0"/>
              </a:solidFill>
            </a:endParaRPr>
          </a:p>
        </p:txBody>
      </p:sp>
    </p:spTree>
    <p:extLst>
      <p:ext uri="{BB962C8B-B14F-4D97-AF65-F5344CB8AC3E}">
        <p14:creationId xmlns:p14="http://schemas.microsoft.com/office/powerpoint/2010/main" xmlns="" val="356729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75" y="1493949"/>
            <a:ext cx="11794235" cy="5950040"/>
          </a:xfrm>
        </p:spPr>
        <p:txBody>
          <a:bodyPr>
            <a:normAutofit fontScale="90000"/>
          </a:bodyPr>
          <a:lstStyle/>
          <a:p>
            <a:pPr>
              <a:lnSpc>
                <a:spcPct val="150000"/>
              </a:lnSpc>
            </a:pPr>
            <a:r>
              <a:rPr lang="en-US" sz="3200" b="1" dirty="0"/>
              <a:t/>
            </a:r>
            <a:br>
              <a:rPr lang="en-US" sz="3200" b="1" dirty="0"/>
            </a:br>
            <a:r>
              <a:rPr lang="ru-RU" sz="3200" b="1" dirty="0"/>
              <a:t/>
            </a:r>
            <a:br>
              <a:rPr lang="ru-RU"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ru-RU" sz="3000" i="1" dirty="0">
                <a:solidFill>
                  <a:srgbClr val="002060"/>
                </a:solidFill>
                <a:latin typeface="+mn-lt"/>
              </a:rPr>
              <a:t>Струговая улица, Ганзейская улица, Дюнная улица, улица Яню, Мельничная улица, Московский форштадт, берег Даугавы, Понтонный мост, Деревянный мост, Старый город, развалины Дома Черноголовых, развалины Ратуши, Петровская церковь, церковь Иоанна, старообрядческая молельня, двор Конвента, Пороховая башня, пропавший дом епископа Альберта, Цитадель, петух на Домском шпиле, Бастионная горка, Оперный театр, Югла, Киш-озеро, Зайчик, Задвинье</a:t>
            </a:r>
            <a:r>
              <a:rPr lang="en-US" sz="3000" i="1" dirty="0">
                <a:solidFill>
                  <a:srgbClr val="002060"/>
                </a:solidFill>
                <a:latin typeface="+mn-lt"/>
              </a:rPr>
              <a:t> </a:t>
            </a:r>
            <a:r>
              <a:rPr lang="ru-RU" sz="3000" i="1" dirty="0">
                <a:solidFill>
                  <a:srgbClr val="002060"/>
                </a:solidFill>
                <a:latin typeface="+mn-lt"/>
              </a:rPr>
              <a:t>и др.</a:t>
            </a:r>
            <a:r>
              <a:rPr lang="en-US" sz="3000" i="1" dirty="0">
                <a:solidFill>
                  <a:srgbClr val="002060"/>
                </a:solidFill>
                <a:latin typeface="+mn-lt"/>
              </a:rPr>
              <a:t/>
            </a:r>
            <a:br>
              <a:rPr lang="en-US" sz="3000" i="1" dirty="0">
                <a:solidFill>
                  <a:srgbClr val="002060"/>
                </a:solidFill>
                <a:latin typeface="+mn-lt"/>
              </a:rPr>
            </a:br>
            <a:r>
              <a:rPr lang="en-US" sz="3200" b="1" dirty="0"/>
              <a:t>                                                                                                                                  											</a:t>
            </a:r>
            <a:r>
              <a:rPr lang="ru-RU" sz="3200" b="1" dirty="0"/>
              <a:t>		</a:t>
            </a:r>
            <a:r>
              <a:rPr lang="ru-RU" sz="2400" i="1" dirty="0">
                <a:solidFill>
                  <a:srgbClr val="002060"/>
                </a:solidFill>
                <a:latin typeface="+mn-lt"/>
              </a:rPr>
              <a:t>1</a:t>
            </a:r>
            <a:endParaRPr lang="en-US" sz="2400" i="1" dirty="0">
              <a:solidFill>
                <a:srgbClr val="002060"/>
              </a:solidFill>
              <a:latin typeface="+mn-lt"/>
            </a:endParaRPr>
          </a:p>
        </p:txBody>
      </p:sp>
    </p:spTree>
    <p:extLst>
      <p:ext uri="{BB962C8B-B14F-4D97-AF65-F5344CB8AC3E}">
        <p14:creationId xmlns:p14="http://schemas.microsoft.com/office/powerpoint/2010/main" xmlns="" val="377039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4035" y="5496790"/>
            <a:ext cx="1492135" cy="615142"/>
          </a:xfrm>
        </p:spPr>
        <p:txBody>
          <a:bodyPr>
            <a:normAutofit/>
          </a:bodyPr>
          <a:lstStyle/>
          <a:p>
            <a:r>
              <a:rPr lang="lv-LV" sz="2400" b="1" i="1" dirty="0">
                <a:solidFill>
                  <a:srgbClr val="002060"/>
                </a:solidFill>
              </a:rPr>
              <a:t>                  </a:t>
            </a:r>
            <a:r>
              <a:rPr lang="ru-RU" sz="2400" i="1" dirty="0">
                <a:solidFill>
                  <a:srgbClr val="002060"/>
                </a:solidFill>
                <a:latin typeface="+mn-lt"/>
              </a:rPr>
              <a:t>2</a:t>
            </a:r>
            <a:endParaRPr lang="lv-LV" sz="2400" i="1" dirty="0">
              <a:solidFill>
                <a:srgbClr val="002060"/>
              </a:solidFill>
              <a:latin typeface="+mn-lt"/>
            </a:endParaRPr>
          </a:p>
        </p:txBody>
      </p:sp>
      <p:pic>
        <p:nvPicPr>
          <p:cNvPr id="3" name="Picture 2" descr="C:\Users\Skolens\Desktop\20171208_09155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381" y="83122"/>
            <a:ext cx="3665914" cy="610985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C:\Users\Skolens\Desktop\20171208_09171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3505" y="83123"/>
            <a:ext cx="3665916" cy="610985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Users\Skolens\Desktop\20171208_09162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44894" y="83122"/>
            <a:ext cx="3665914" cy="61098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431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3409" y="5782613"/>
            <a:ext cx="685155" cy="513867"/>
          </a:xfrm>
        </p:spPr>
        <p:txBody>
          <a:bodyPr>
            <a:normAutofit/>
          </a:bodyPr>
          <a:lstStyle/>
          <a:p>
            <a:pPr algn="r"/>
            <a:r>
              <a:rPr lang="ru-RU" sz="2400" i="1" dirty="0">
                <a:solidFill>
                  <a:srgbClr val="002060"/>
                </a:solidFill>
                <a:latin typeface="+mn-lt"/>
              </a:rPr>
              <a:t>3</a:t>
            </a:r>
            <a:endParaRPr lang="en-US" sz="2400" i="1" dirty="0">
              <a:solidFill>
                <a:srgbClr val="002060"/>
              </a:solidFill>
              <a:latin typeface="+mn-lt"/>
            </a:endParaRPr>
          </a:p>
        </p:txBody>
      </p:sp>
      <p:pic>
        <p:nvPicPr>
          <p:cNvPr id="3" name="Picture 2"/>
          <p:cNvPicPr>
            <a:picLocks noChangeAspect="1"/>
          </p:cNvPicPr>
          <p:nvPr/>
        </p:nvPicPr>
        <p:blipFill>
          <a:blip r:embed="rId2" cstate="print"/>
          <a:stretch>
            <a:fillRect/>
          </a:stretch>
        </p:blipFill>
        <p:spPr>
          <a:xfrm>
            <a:off x="968895" y="0"/>
            <a:ext cx="10486029" cy="6291617"/>
          </a:xfrm>
          <a:prstGeom prst="rect">
            <a:avLst/>
          </a:prstGeom>
        </p:spPr>
      </p:pic>
    </p:spTree>
    <p:extLst>
      <p:ext uri="{BB962C8B-B14F-4D97-AF65-F5344CB8AC3E}">
        <p14:creationId xmlns:p14="http://schemas.microsoft.com/office/powerpoint/2010/main" xmlns="" val="226535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681" y="384465"/>
            <a:ext cx="11513127" cy="6001643"/>
          </a:xfrm>
          <a:prstGeom prst="rect">
            <a:avLst/>
          </a:prstGeom>
        </p:spPr>
        <p:txBody>
          <a:bodyPr wrap="square">
            <a:spAutoFit/>
          </a:bodyPr>
          <a:lstStyle/>
          <a:p>
            <a:r>
              <a:rPr lang="ru-RU" sz="3600" i="1" dirty="0">
                <a:solidFill>
                  <a:srgbClr val="002060"/>
                </a:solidFill>
              </a:rPr>
              <a:t>«… Но еще больше мне хотелось бы обнаружить пропавший дом епископа Альберта.</a:t>
            </a:r>
          </a:p>
          <a:p>
            <a:r>
              <a:rPr lang="ru-RU" sz="3600" i="1" dirty="0">
                <a:solidFill>
                  <a:srgbClr val="002060"/>
                </a:solidFill>
              </a:rPr>
              <a:t>- Кто такой епископ Альберт, и почему у него пропал дом? – одним духом выпалил Три Поросенка.</a:t>
            </a:r>
          </a:p>
          <a:p>
            <a:r>
              <a:rPr lang="ru-RU" sz="3600" i="1" dirty="0">
                <a:solidFill>
                  <a:srgbClr val="002060"/>
                </a:solidFill>
              </a:rPr>
              <a:t>- Епископ Альберт считается одним из основателей нашего города. В 1201 году он приехал к нам из Бремена и построил себе замок. Остатки стен этого замка должны находиться где-то здесь, в районе улицы </a:t>
            </a:r>
            <a:r>
              <a:rPr lang="ru-RU" sz="3600" i="1" dirty="0" err="1">
                <a:solidFill>
                  <a:srgbClr val="002060"/>
                </a:solidFill>
              </a:rPr>
              <a:t>Яню</a:t>
            </a:r>
            <a:r>
              <a:rPr lang="ru-RU" sz="3600" i="1" dirty="0">
                <a:solidFill>
                  <a:srgbClr val="002060"/>
                </a:solidFill>
              </a:rPr>
              <a:t>. Все знают об этом, а вот найти никто не может».</a:t>
            </a:r>
            <a:r>
              <a:rPr lang="lv-LV" sz="3600" b="1" i="1" dirty="0">
                <a:solidFill>
                  <a:srgbClr val="002060"/>
                </a:solidFill>
              </a:rPr>
              <a:t>										</a:t>
            </a:r>
          </a:p>
          <a:p>
            <a:pPr algn="r"/>
            <a:r>
              <a:rPr lang="ru-RU" sz="2400" i="1" dirty="0">
                <a:solidFill>
                  <a:srgbClr val="002060"/>
                </a:solidFill>
              </a:rPr>
              <a:t>4</a:t>
            </a:r>
          </a:p>
        </p:txBody>
      </p:sp>
    </p:spTree>
    <p:extLst>
      <p:ext uri="{BB962C8B-B14F-4D97-AF65-F5344CB8AC3E}">
        <p14:creationId xmlns:p14="http://schemas.microsoft.com/office/powerpoint/2010/main" xmlns="" val="315726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6745" y="644235"/>
            <a:ext cx="10941628" cy="5632311"/>
          </a:xfrm>
          <a:prstGeom prst="rect">
            <a:avLst/>
          </a:prstGeom>
        </p:spPr>
        <p:txBody>
          <a:bodyPr wrap="square">
            <a:spAutoFit/>
          </a:bodyPr>
          <a:lstStyle/>
          <a:p>
            <a:endParaRPr lang="ru-RU" sz="3600" b="1" i="1" dirty="0">
              <a:solidFill>
                <a:srgbClr val="002060"/>
              </a:solidFill>
            </a:endParaRPr>
          </a:p>
          <a:p>
            <a:r>
              <a:rPr lang="ru-RU" sz="3600" i="1" dirty="0">
                <a:solidFill>
                  <a:srgbClr val="002060"/>
                </a:solidFill>
              </a:rPr>
              <a:t>«В этот полдень </a:t>
            </a:r>
            <a:r>
              <a:rPr lang="ru-RU" sz="3600" b="1" i="1" dirty="0">
                <a:solidFill>
                  <a:srgbClr val="002060"/>
                </a:solidFill>
              </a:rPr>
              <a:t>тихого</a:t>
            </a:r>
            <a:r>
              <a:rPr lang="ru-RU" sz="3600" i="1" dirty="0">
                <a:solidFill>
                  <a:srgbClr val="002060"/>
                </a:solidFill>
              </a:rPr>
              <a:t> летнего дня </a:t>
            </a:r>
            <a:r>
              <a:rPr lang="ru-RU" sz="3600" i="1" dirty="0" err="1">
                <a:solidFill>
                  <a:srgbClr val="002060"/>
                </a:solidFill>
              </a:rPr>
              <a:t>Казя</a:t>
            </a:r>
            <a:r>
              <a:rPr lang="ru-RU" sz="3600" i="1" dirty="0">
                <a:solidFill>
                  <a:srgbClr val="002060"/>
                </a:solidFill>
              </a:rPr>
              <a:t> думал о том, что если уж события начинают наворачиваться друг на друга, как снежный ком, хорошо вот так посидеть </a:t>
            </a:r>
            <a:r>
              <a:rPr lang="ru-RU" sz="3600" b="1" i="1" dirty="0">
                <a:solidFill>
                  <a:srgbClr val="002060"/>
                </a:solidFill>
              </a:rPr>
              <a:t>в одиночестве </a:t>
            </a:r>
            <a:r>
              <a:rPr lang="ru-RU" sz="3600" i="1" dirty="0">
                <a:solidFill>
                  <a:srgbClr val="002060"/>
                </a:solidFill>
              </a:rPr>
              <a:t>и попытаться в них разобраться. Окно его комнаты было открыто, но во дворе стояла необычная </a:t>
            </a:r>
            <a:r>
              <a:rPr lang="ru-RU" sz="3600" b="1" i="1" dirty="0">
                <a:solidFill>
                  <a:srgbClr val="002060"/>
                </a:solidFill>
              </a:rPr>
              <a:t>тишина</a:t>
            </a:r>
            <a:r>
              <a:rPr lang="ru-RU" sz="3600" i="1" dirty="0">
                <a:solidFill>
                  <a:srgbClr val="002060"/>
                </a:solidFill>
              </a:rPr>
              <a:t> – ребята как сквозь землю провалились».</a:t>
            </a:r>
            <a:endParaRPr lang="lv-LV" sz="3600" i="1" dirty="0">
              <a:solidFill>
                <a:srgbClr val="002060"/>
              </a:solidFill>
            </a:endParaRPr>
          </a:p>
          <a:p>
            <a:endParaRPr lang="lv-LV" sz="3600" i="1" dirty="0">
              <a:solidFill>
                <a:srgbClr val="002060"/>
              </a:solidFill>
            </a:endParaRPr>
          </a:p>
          <a:p>
            <a:pPr algn="r"/>
            <a:r>
              <a:rPr lang="ru-RU" sz="2400" i="1" dirty="0">
                <a:solidFill>
                  <a:srgbClr val="002060"/>
                </a:solidFill>
              </a:rPr>
              <a:t>5</a:t>
            </a:r>
            <a:endParaRPr lang="lv-LV" sz="2400" i="1" dirty="0">
              <a:solidFill>
                <a:srgbClr val="002060"/>
              </a:solidFill>
            </a:endParaRPr>
          </a:p>
        </p:txBody>
      </p:sp>
    </p:spTree>
    <p:extLst>
      <p:ext uri="{BB962C8B-B14F-4D97-AF65-F5344CB8AC3E}">
        <p14:creationId xmlns:p14="http://schemas.microsoft.com/office/powerpoint/2010/main" xmlns="" val="188725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59" y="167425"/>
            <a:ext cx="11791866" cy="6370975"/>
          </a:xfrm>
          <a:prstGeom prst="rect">
            <a:avLst/>
          </a:prstGeom>
        </p:spPr>
        <p:txBody>
          <a:bodyPr wrap="square">
            <a:spAutoFit/>
          </a:bodyPr>
          <a:lstStyle/>
          <a:p>
            <a:r>
              <a:rPr lang="ru-RU" sz="4000" i="1" dirty="0">
                <a:solidFill>
                  <a:srgbClr val="002060"/>
                </a:solidFill>
              </a:rPr>
              <a:t>«- Небось на бульваре Аспазии отоварился? </a:t>
            </a:r>
          </a:p>
          <a:p>
            <a:r>
              <a:rPr lang="ru-RU" sz="4000" i="1" dirty="0">
                <a:solidFill>
                  <a:srgbClr val="002060"/>
                </a:solidFill>
              </a:rPr>
              <a:t>  - Почти в точку попал, совсем рядом: в магазине под Тремя Атлантами».</a:t>
            </a:r>
          </a:p>
          <a:p>
            <a:endParaRPr lang="ru-RU" sz="4000" i="1" dirty="0">
              <a:solidFill>
                <a:srgbClr val="002060"/>
              </a:solidFill>
            </a:endParaRPr>
          </a:p>
          <a:p>
            <a:r>
              <a:rPr lang="ru-RU" sz="4000" i="1" dirty="0">
                <a:solidFill>
                  <a:srgbClr val="002060"/>
                </a:solidFill>
              </a:rPr>
              <a:t>«Биржа труда»</a:t>
            </a:r>
          </a:p>
          <a:p>
            <a:r>
              <a:rPr lang="ru-RU" sz="4000" i="1" dirty="0">
                <a:solidFill>
                  <a:srgbClr val="002060"/>
                </a:solidFill>
              </a:rPr>
              <a:t>«Стрелковый парк»</a:t>
            </a:r>
          </a:p>
          <a:p>
            <a:r>
              <a:rPr lang="ru-RU" sz="4000" i="1" dirty="0">
                <a:solidFill>
                  <a:srgbClr val="002060"/>
                </a:solidFill>
              </a:rPr>
              <a:t>«В руинах лежали “римская гостиница” “кафе Отто Шварц”»</a:t>
            </a:r>
          </a:p>
          <a:p>
            <a:r>
              <a:rPr lang="ru-RU" sz="4000" i="1" dirty="0">
                <a:solidFill>
                  <a:srgbClr val="002060"/>
                </a:solidFill>
              </a:rPr>
              <a:t>«На нашей Кукушке»</a:t>
            </a:r>
          </a:p>
          <a:p>
            <a:r>
              <a:rPr lang="ru-RU" sz="2400" i="1" dirty="0">
                <a:solidFill>
                  <a:srgbClr val="002060"/>
                </a:solidFill>
              </a:rPr>
              <a:t>								</a:t>
            </a:r>
          </a:p>
          <a:p>
            <a:r>
              <a:rPr lang="ru-RU" sz="2400" i="1" dirty="0">
                <a:solidFill>
                  <a:srgbClr val="002060"/>
                </a:solidFill>
              </a:rPr>
              <a:t>												6</a:t>
            </a:r>
          </a:p>
        </p:txBody>
      </p:sp>
    </p:spTree>
    <p:extLst>
      <p:ext uri="{BB962C8B-B14F-4D97-AF65-F5344CB8AC3E}">
        <p14:creationId xmlns:p14="http://schemas.microsoft.com/office/powerpoint/2010/main" xmlns="" val="369798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30923"/>
            <a:ext cx="10058400" cy="903891"/>
          </a:xfrm>
        </p:spPr>
        <p:txBody>
          <a:bodyPr>
            <a:normAutofit fontScale="90000"/>
          </a:bodyPr>
          <a:lstStyle/>
          <a:p>
            <a:pPr algn="ctr"/>
            <a:r>
              <a:rPr lang="ru-RU" b="1" dirty="0">
                <a:solidFill>
                  <a:srgbClr val="002060"/>
                </a:solidFill>
              </a:rPr>
              <a:t>С чем у вас ассоциируется </a:t>
            </a:r>
            <a:br>
              <a:rPr lang="ru-RU" b="1" dirty="0">
                <a:solidFill>
                  <a:srgbClr val="002060"/>
                </a:solidFill>
              </a:rPr>
            </a:br>
            <a:r>
              <a:rPr lang="ru-RU" b="1" dirty="0">
                <a:solidFill>
                  <a:srgbClr val="002060"/>
                </a:solidFill>
              </a:rPr>
              <a:t>Старая Рига?</a:t>
            </a:r>
            <a:endParaRPr lang="en-US" b="1" dirty="0">
              <a:solidFill>
                <a:srgbClr val="00206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784632609"/>
              </p:ext>
            </p:extLst>
          </p:nvPr>
        </p:nvGraphicFramePr>
        <p:xfrm>
          <a:off x="1684556" y="1156140"/>
          <a:ext cx="8883848" cy="5160575"/>
        </p:xfrm>
        <a:graphic>
          <a:graphicData uri="http://schemas.openxmlformats.org/drawingml/2006/table">
            <a:tbl>
              <a:tblPr firstRow="1" firstCol="1" bandRow="1"/>
              <a:tblGrid>
                <a:gridCol w="4441924">
                  <a:extLst>
                    <a:ext uri="{9D8B030D-6E8A-4147-A177-3AD203B41FA5}">
                      <a16:colId xmlns:a16="http://schemas.microsoft.com/office/drawing/2014/main" xmlns="" val="3972038396"/>
                    </a:ext>
                  </a:extLst>
                </a:gridCol>
                <a:gridCol w="4441924">
                  <a:extLst>
                    <a:ext uri="{9D8B030D-6E8A-4147-A177-3AD203B41FA5}">
                      <a16:colId xmlns:a16="http://schemas.microsoft.com/office/drawing/2014/main" xmlns="" val="1785812573"/>
                    </a:ext>
                  </a:extLst>
                </a:gridCol>
              </a:tblGrid>
              <a:tr h="445585">
                <a:tc>
                  <a:txBody>
                    <a:bodyPr/>
                    <a:lstStyle/>
                    <a:p>
                      <a:pPr algn="ctr">
                        <a:lnSpc>
                          <a:spcPct val="150000"/>
                        </a:lnSpc>
                        <a:spcAft>
                          <a:spcPts val="0"/>
                        </a:spcAft>
                      </a:pPr>
                      <a:r>
                        <a:rPr lang="ru-RU" sz="2000" b="1" dirty="0">
                          <a:effectLst/>
                          <a:latin typeface="Calibri" panose="020F0502020204030204" pitchFamily="34" charset="0"/>
                          <a:cs typeface="Times New Roman" panose="02020603050405020304" pitchFamily="18" charset="0"/>
                        </a:rPr>
                        <a:t>Наименование</a:t>
                      </a:r>
                      <a:endParaRPr lang="en-US" sz="2000" dirty="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a:effectLst/>
                          <a:latin typeface="Calibri" panose="020F0502020204030204" pitchFamily="34" charset="0"/>
                          <a:cs typeface="Times New Roman" panose="02020603050405020304" pitchFamily="18" charset="0"/>
                        </a:rPr>
                        <a:t>Кол-во ответов</a:t>
                      </a:r>
                      <a:endParaRPr lang="en-US" sz="200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946669"/>
                  </a:ext>
                </a:extLst>
              </a:tr>
              <a:tr h="497413">
                <a:tc>
                  <a:txBody>
                    <a:bodyPr/>
                    <a:lstStyle/>
                    <a:p>
                      <a:pPr algn="ctr">
                        <a:lnSpc>
                          <a:spcPct val="150000"/>
                        </a:lnSpc>
                        <a:spcAft>
                          <a:spcPts val="0"/>
                        </a:spcAft>
                      </a:pPr>
                      <a:r>
                        <a:rPr lang="ru-RU" sz="2000" dirty="0">
                          <a:effectLst/>
                          <a:latin typeface="Calibri" panose="020F0502020204030204" pitchFamily="34" charset="0"/>
                          <a:cs typeface="Times New Roman" panose="02020603050405020304" pitchFamily="18" charset="0"/>
                        </a:rPr>
                        <a:t>Достопримечательности</a:t>
                      </a:r>
                      <a:endParaRPr lang="en-US" sz="2000" dirty="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dirty="0">
                          <a:effectLst/>
                          <a:latin typeface="Calibri" panose="020F0502020204030204" pitchFamily="34" charset="0"/>
                          <a:cs typeface="Times New Roman" panose="02020603050405020304" pitchFamily="18" charset="0"/>
                        </a:rPr>
                        <a:t>20</a:t>
                      </a:r>
                      <a:endParaRPr lang="en-US" sz="2000" dirty="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9494675"/>
                  </a:ext>
                </a:extLst>
              </a:tr>
              <a:tr h="497413">
                <a:tc>
                  <a:txBody>
                    <a:bodyPr/>
                    <a:lstStyle/>
                    <a:p>
                      <a:pPr algn="ctr">
                        <a:lnSpc>
                          <a:spcPct val="150000"/>
                        </a:lnSpc>
                        <a:spcAft>
                          <a:spcPts val="0"/>
                        </a:spcAft>
                      </a:pPr>
                      <a:r>
                        <a:rPr lang="ru-RU" sz="2000" dirty="0">
                          <a:effectLst/>
                          <a:latin typeface="Calibri" panose="020F0502020204030204" pitchFamily="34" charset="0"/>
                          <a:cs typeface="Times New Roman" panose="02020603050405020304" pitchFamily="18" charset="0"/>
                        </a:rPr>
                        <a:t>Старый город, «древность»</a:t>
                      </a:r>
                      <a:endParaRPr lang="en-US" sz="2000" dirty="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dirty="0">
                          <a:effectLst/>
                          <a:latin typeface="Calibri" panose="020F0502020204030204" pitchFamily="34" charset="0"/>
                          <a:cs typeface="Times New Roman" panose="02020603050405020304" pitchFamily="18" charset="0"/>
                        </a:rPr>
                        <a:t>19</a:t>
                      </a:r>
                      <a:endParaRPr lang="en-US" sz="2000" dirty="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7748068"/>
                  </a:ext>
                </a:extLst>
              </a:tr>
              <a:tr h="497413">
                <a:tc>
                  <a:txBody>
                    <a:bodyPr/>
                    <a:lstStyle/>
                    <a:p>
                      <a:pPr algn="ctr">
                        <a:lnSpc>
                          <a:spcPct val="150000"/>
                        </a:lnSpc>
                        <a:spcAft>
                          <a:spcPts val="0"/>
                        </a:spcAft>
                      </a:pPr>
                      <a:r>
                        <a:rPr lang="ru-RU" sz="2000">
                          <a:effectLst/>
                          <a:latin typeface="Calibri" panose="020F0502020204030204" pitchFamily="34" charset="0"/>
                          <a:cs typeface="Times New Roman" panose="02020603050405020304" pitchFamily="18" charset="0"/>
                        </a:rPr>
                        <a:t>Брусчатка (дороги)</a:t>
                      </a:r>
                      <a:endParaRPr lang="en-US" sz="200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dirty="0">
                          <a:effectLst/>
                          <a:latin typeface="Calibri" panose="020F0502020204030204" pitchFamily="34" charset="0"/>
                          <a:cs typeface="Times New Roman" panose="02020603050405020304" pitchFamily="18" charset="0"/>
                        </a:rPr>
                        <a:t>15</a:t>
                      </a:r>
                      <a:endParaRPr lang="en-US" sz="2000" dirty="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415467"/>
                  </a:ext>
                </a:extLst>
              </a:tr>
              <a:tr h="445585">
                <a:tc>
                  <a:txBody>
                    <a:bodyPr/>
                    <a:lstStyle/>
                    <a:p>
                      <a:pPr algn="ctr">
                        <a:lnSpc>
                          <a:spcPct val="150000"/>
                        </a:lnSpc>
                        <a:spcAft>
                          <a:spcPts val="0"/>
                        </a:spcAft>
                      </a:pPr>
                      <a:r>
                        <a:rPr lang="ru-RU" sz="2000">
                          <a:effectLst/>
                          <a:latin typeface="Calibri" panose="020F0502020204030204" pitchFamily="34" charset="0"/>
                          <a:cs typeface="Times New Roman" panose="02020603050405020304" pitchFamily="18" charset="0"/>
                        </a:rPr>
                        <a:t>Архитектура</a:t>
                      </a:r>
                      <a:endParaRPr lang="en-US" sz="200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dirty="0">
                          <a:effectLst/>
                          <a:latin typeface="Calibri" panose="020F0502020204030204" pitchFamily="34" charset="0"/>
                          <a:cs typeface="Times New Roman" panose="02020603050405020304" pitchFamily="18" charset="0"/>
                        </a:rPr>
                        <a:t>13</a:t>
                      </a:r>
                      <a:endParaRPr lang="en-US" sz="2000" dirty="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4613265"/>
                  </a:ext>
                </a:extLst>
              </a:tr>
              <a:tr h="497413">
                <a:tc>
                  <a:txBody>
                    <a:bodyPr/>
                    <a:lstStyle/>
                    <a:p>
                      <a:pPr algn="ctr">
                        <a:lnSpc>
                          <a:spcPct val="150000"/>
                        </a:lnSpc>
                        <a:spcAft>
                          <a:spcPts val="0"/>
                        </a:spcAft>
                      </a:pPr>
                      <a:r>
                        <a:rPr lang="ru-RU" sz="2000">
                          <a:effectLst/>
                          <a:latin typeface="Calibri" panose="020F0502020204030204" pitchFamily="34" charset="0"/>
                          <a:cs typeface="Times New Roman" panose="02020603050405020304" pitchFamily="18" charset="0"/>
                        </a:rPr>
                        <a:t>Места общепита</a:t>
                      </a:r>
                      <a:endParaRPr lang="en-US" sz="200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dirty="0">
                          <a:effectLst/>
                          <a:latin typeface="Calibri" panose="020F0502020204030204" pitchFamily="34" charset="0"/>
                          <a:cs typeface="Times New Roman" panose="02020603050405020304" pitchFamily="18" charset="0"/>
                        </a:rPr>
                        <a:t>14</a:t>
                      </a:r>
                      <a:endParaRPr lang="en-US" sz="2000" dirty="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8556915"/>
                  </a:ext>
                </a:extLst>
              </a:tr>
              <a:tr h="445585">
                <a:tc>
                  <a:txBody>
                    <a:bodyPr/>
                    <a:lstStyle/>
                    <a:p>
                      <a:pPr algn="ctr">
                        <a:lnSpc>
                          <a:spcPct val="150000"/>
                        </a:lnSpc>
                        <a:spcAft>
                          <a:spcPts val="0"/>
                        </a:spcAft>
                      </a:pPr>
                      <a:r>
                        <a:rPr lang="ru-RU" sz="2000">
                          <a:effectLst/>
                          <a:latin typeface="Calibri" panose="020F0502020204030204" pitchFamily="34" charset="0"/>
                          <a:cs typeface="Times New Roman" panose="02020603050405020304" pitchFamily="18" charset="0"/>
                        </a:rPr>
                        <a:t>Красота</a:t>
                      </a:r>
                      <a:endParaRPr lang="en-US" sz="200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dirty="0">
                          <a:effectLst/>
                          <a:latin typeface="Calibri" panose="020F0502020204030204" pitchFamily="34" charset="0"/>
                          <a:cs typeface="Times New Roman" panose="02020603050405020304" pitchFamily="18" charset="0"/>
                        </a:rPr>
                        <a:t>10</a:t>
                      </a:r>
                      <a:endParaRPr lang="en-US" sz="2000" dirty="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16137332"/>
                  </a:ext>
                </a:extLst>
              </a:tr>
              <a:tr h="445585">
                <a:tc>
                  <a:txBody>
                    <a:bodyPr/>
                    <a:lstStyle/>
                    <a:p>
                      <a:pPr algn="ctr">
                        <a:lnSpc>
                          <a:spcPct val="150000"/>
                        </a:lnSpc>
                        <a:spcAft>
                          <a:spcPts val="0"/>
                        </a:spcAft>
                      </a:pPr>
                      <a:r>
                        <a:rPr lang="ru-RU" sz="2000">
                          <a:effectLst/>
                          <a:latin typeface="Calibri" panose="020F0502020204030204" pitchFamily="34" charset="0"/>
                          <a:cs typeface="Times New Roman" panose="02020603050405020304" pitchFamily="18" charset="0"/>
                        </a:rPr>
                        <a:t>Туристы, люди</a:t>
                      </a:r>
                      <a:endParaRPr lang="en-US" sz="200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dirty="0">
                          <a:effectLst/>
                          <a:latin typeface="Calibri" panose="020F0502020204030204" pitchFamily="34" charset="0"/>
                          <a:cs typeface="Times New Roman" panose="02020603050405020304" pitchFamily="18" charset="0"/>
                        </a:rPr>
                        <a:t>8</a:t>
                      </a:r>
                      <a:endParaRPr lang="en-US" sz="2000" dirty="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7216204"/>
                  </a:ext>
                </a:extLst>
              </a:tr>
              <a:tr h="445585">
                <a:tc>
                  <a:txBody>
                    <a:bodyPr/>
                    <a:lstStyle/>
                    <a:p>
                      <a:pPr algn="ctr">
                        <a:lnSpc>
                          <a:spcPct val="150000"/>
                        </a:lnSpc>
                        <a:spcAft>
                          <a:spcPts val="0"/>
                        </a:spcAft>
                      </a:pPr>
                      <a:r>
                        <a:rPr lang="ru-RU" sz="2000">
                          <a:effectLst/>
                          <a:latin typeface="Calibri" panose="020F0502020204030204" pitchFamily="34" charset="0"/>
                          <a:cs typeface="Times New Roman" panose="02020603050405020304" pitchFamily="18" charset="0"/>
                        </a:rPr>
                        <a:t>Парки</a:t>
                      </a:r>
                      <a:endParaRPr lang="en-US" sz="200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dirty="0">
                          <a:effectLst/>
                          <a:latin typeface="Calibri" panose="020F0502020204030204" pitchFamily="34" charset="0"/>
                          <a:cs typeface="Times New Roman" panose="02020603050405020304" pitchFamily="18" charset="0"/>
                        </a:rPr>
                        <a:t>4</a:t>
                      </a:r>
                      <a:endParaRPr lang="en-US" sz="2000" dirty="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8895866"/>
                  </a:ext>
                </a:extLst>
              </a:tr>
              <a:tr h="497413">
                <a:tc>
                  <a:txBody>
                    <a:bodyPr/>
                    <a:lstStyle/>
                    <a:p>
                      <a:pPr algn="ctr">
                        <a:lnSpc>
                          <a:spcPct val="150000"/>
                        </a:lnSpc>
                        <a:spcAft>
                          <a:spcPts val="0"/>
                        </a:spcAft>
                      </a:pPr>
                      <a:r>
                        <a:rPr lang="ru-RU" sz="2000">
                          <a:effectLst/>
                          <a:latin typeface="Calibri" panose="020F0502020204030204" pitchFamily="34" charset="0"/>
                          <a:cs typeface="Times New Roman" panose="02020603050405020304" pitchFamily="18" charset="0"/>
                        </a:rPr>
                        <a:t>Сувениры, магазины</a:t>
                      </a:r>
                      <a:endParaRPr lang="en-US" sz="200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dirty="0">
                          <a:effectLst/>
                          <a:latin typeface="Calibri" panose="020F0502020204030204" pitchFamily="34" charset="0"/>
                          <a:cs typeface="Times New Roman" panose="02020603050405020304" pitchFamily="18" charset="0"/>
                        </a:rPr>
                        <a:t>4</a:t>
                      </a:r>
                      <a:endParaRPr lang="en-US" sz="2000" dirty="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1479422"/>
                  </a:ext>
                </a:extLst>
              </a:tr>
              <a:tr h="445585">
                <a:tc>
                  <a:txBody>
                    <a:bodyPr/>
                    <a:lstStyle/>
                    <a:p>
                      <a:pPr algn="ctr">
                        <a:lnSpc>
                          <a:spcPct val="150000"/>
                        </a:lnSpc>
                        <a:spcAft>
                          <a:spcPts val="0"/>
                        </a:spcAft>
                      </a:pPr>
                      <a:r>
                        <a:rPr lang="ru-RU" sz="2000">
                          <a:effectLst/>
                          <a:latin typeface="Calibri" panose="020F0502020204030204" pitchFamily="34" charset="0"/>
                          <a:cs typeface="Times New Roman" panose="02020603050405020304" pitchFamily="18" charset="0"/>
                        </a:rPr>
                        <a:t>Воспоминания</a:t>
                      </a:r>
                      <a:endParaRPr lang="en-US" sz="200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dirty="0">
                          <a:effectLst/>
                          <a:latin typeface="Calibri" panose="020F0502020204030204" pitchFamily="34" charset="0"/>
                          <a:cs typeface="Times New Roman" panose="02020603050405020304" pitchFamily="18" charset="0"/>
                        </a:rPr>
                        <a:t>2</a:t>
                      </a:r>
                      <a:endParaRPr lang="en-US" sz="2000" dirty="0">
                        <a:effectLst/>
                        <a:latin typeface="Calibri" panose="020F0502020204030204" pitchFamily="34" charset="0"/>
                        <a:cs typeface="Times New Roman" panose="02020603050405020304" pitchFamily="18" charset="0"/>
                      </a:endParaRPr>
                    </a:p>
                  </a:txBody>
                  <a:tcPr marL="31428" marR="31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356243"/>
                  </a:ext>
                </a:extLst>
              </a:tr>
            </a:tbl>
          </a:graphicData>
        </a:graphic>
      </p:graphicFrame>
    </p:spTree>
    <p:extLst>
      <p:ext uri="{BB962C8B-B14F-4D97-AF65-F5344CB8AC3E}">
        <p14:creationId xmlns:p14="http://schemas.microsoft.com/office/powerpoint/2010/main" xmlns="" val="1345458779"/>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
  <TotalTime>507</TotalTime>
  <Words>252</Words>
  <Application>Microsoft Office PowerPoint</Application>
  <PresentationFormat>Произвольный</PresentationFormat>
  <Paragraphs>46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Retrospect</vt:lpstr>
      <vt:lpstr>"Образ Старой Риги в детской приключенческой литературе Латвии второй половины ХХ века".   Rīgas Pārdaugavas pamatskola  Руководитель: Валеева Е.Н. Докладчики: Алиса Степанова </vt:lpstr>
      <vt:lpstr>  «Образ Старой Риги  в детской приключенческой литературе Латвии  второй половины ХХ века»                                                                                                                        </vt:lpstr>
      <vt:lpstr>         Струговая улица, Ганзейская улица, Дюнная улица, улица Яню, Мельничная улица, Московский форштадт, берег Даугавы, Понтонный мост, Деревянный мост, Старый город, развалины Дома Черноголовых, развалины Ратуши, Петровская церковь, церковь Иоанна, старообрядческая молельня, двор Конвента, Пороховая башня, пропавший дом епископа Альберта, Цитадель, петух на Домском шпиле, Бастионная горка, Оперный театр, Югла, Киш-озеро, Зайчик, Задвинье и др.                                                                                                                                                1</vt:lpstr>
      <vt:lpstr>                  2</vt:lpstr>
      <vt:lpstr>3</vt:lpstr>
      <vt:lpstr>Слайд 6</vt:lpstr>
      <vt:lpstr>Слайд 7</vt:lpstr>
      <vt:lpstr>Слайд 8</vt:lpstr>
      <vt:lpstr>С чем у вас ассоциируется  Старая Рига?</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Katenichka</dc:creator>
  <cp:lastModifiedBy>Tatjana Moisejeva</cp:lastModifiedBy>
  <cp:revision>46</cp:revision>
  <dcterms:created xsi:type="dcterms:W3CDTF">2017-12-06T20:28:59Z</dcterms:created>
  <dcterms:modified xsi:type="dcterms:W3CDTF">2020-11-24T14:43:45Z</dcterms:modified>
</cp:coreProperties>
</file>